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4" r:id="rId11"/>
    <p:sldId id="305" r:id="rId12"/>
    <p:sldId id="306" r:id="rId13"/>
    <p:sldId id="307" r:id="rId14"/>
    <p:sldId id="294" r:id="rId15"/>
    <p:sldId id="296" r:id="rId16"/>
    <p:sldId id="295" r:id="rId17"/>
    <p:sldId id="297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кола№20" initials="Ш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99"/>
    <a:srgbClr val="E9BC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3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/>
            </a:pPr>
            <a:r>
              <a:rPr lang="ru-RU" sz="2400" baseline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часто рассказываешь о школе родителям?</a:t>
            </a:r>
          </a:p>
        </c:rich>
      </c:tx>
      <c:layout>
        <c:manualLayout>
          <c:xMode val="edge"/>
          <c:yMode val="edge"/>
          <c:x val="9.4902619515705985E-2"/>
          <c:y val="1.116261343676302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утром когда ты просыпаешься, ты всегда с радостью идешь в школу или тебе хочется остаться дома?</c:v>
                </c:pt>
              </c:strCache>
            </c:strRef>
          </c:tx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редко</c:v>
                </c:pt>
                <c:pt idx="1">
                  <c:v>не рассказываю</c:v>
                </c:pt>
                <c:pt idx="2">
                  <c:v>часто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0.42000000000000021</c:v>
                </c:pt>
                <c:pt idx="1">
                  <c:v>7.0000000000000021E-2</c:v>
                </c:pt>
                <c:pt idx="2">
                  <c:v>0.56000000000000005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 sz="2400" baseline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хотел бы, чтобы у тебя был </a:t>
            </a:r>
          </a:p>
          <a:p>
            <a:pPr algn="ctr">
              <a:defRPr/>
            </a:pPr>
            <a:r>
              <a:rPr lang="ru-RU" sz="2400" baseline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менее строгий учитель?</a:t>
            </a:r>
          </a:p>
        </c:rich>
      </c:tx>
      <c:layout>
        <c:manualLayout>
          <c:xMode val="edge"/>
          <c:yMode val="edge"/>
          <c:x val="9.4902619515705985E-2"/>
          <c:y val="1.116261343676302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утром когда ты просыпаешься, ты всегда с радостью идешь в школу или тебе хочется остаться дома?</c:v>
                </c:pt>
              </c:strCache>
            </c:strRef>
          </c:tx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точно не знаю</c:v>
                </c:pt>
                <c:pt idx="1">
                  <c:v>хотел бы</c:v>
                </c:pt>
                <c:pt idx="2">
                  <c:v>не хотел бы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0.44</c:v>
                </c:pt>
                <c:pt idx="1">
                  <c:v>0.11</c:v>
                </c:pt>
                <c:pt idx="2">
                  <c:v>0.47000000000000008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 sz="2400" baseline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тебя в классе много друзей?</a:t>
            </a:r>
          </a:p>
        </c:rich>
      </c:tx>
      <c:layout>
        <c:manualLayout>
          <c:xMode val="edge"/>
          <c:yMode val="edge"/>
          <c:x val="9.4902619515705985E-2"/>
          <c:y val="1.116261343676302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утром когда ты просыпаешься, ты всегда с радостью идешь в школу или тебе хочется остаться дома?</c:v>
                </c:pt>
              </c:strCache>
            </c:strRef>
          </c:tx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мало</c:v>
                </c:pt>
                <c:pt idx="1">
                  <c:v>нет друзей</c:v>
                </c:pt>
                <c:pt idx="2">
                  <c:v>много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</c:v>
                </c:pt>
                <c:pt idx="1">
                  <c:v>0</c:v>
                </c:pt>
                <c:pt idx="2">
                  <c:v>0.8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>
              <a:defRPr/>
            </a:pPr>
            <a:r>
              <a:rPr lang="ru-RU" sz="2400" baseline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Тебе нравятся твои одноклассники?</a:t>
            </a:r>
          </a:p>
        </c:rich>
      </c:tx>
      <c:layout>
        <c:manualLayout>
          <c:xMode val="edge"/>
          <c:yMode val="edge"/>
          <c:x val="9.4902619515705985E-2"/>
          <c:y val="1.116261343676302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утром когда ты просыпаешься, ты всегда с радостью идешь в школу или тебе хочется остаться дома?</c:v>
                </c:pt>
              </c:strCache>
            </c:strRef>
          </c:tx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не очень</c:v>
                </c:pt>
                <c:pt idx="1">
                  <c:v>не нравятся</c:v>
                </c:pt>
                <c:pt idx="2">
                  <c:v>нравятся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0.23</c:v>
                </c:pt>
                <c:pt idx="1">
                  <c:v>0.05</c:v>
                </c:pt>
                <c:pt idx="2">
                  <c:v>0.72000000000000042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3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дома</c:v>
                </c:pt>
                <c:pt idx="1">
                  <c:v>в столовой</c:v>
                </c:pt>
                <c:pt idx="2">
                  <c:v>с кл.рук</c:v>
                </c:pt>
                <c:pt idx="3">
                  <c:v>на уроке</c:v>
                </c:pt>
                <c:pt idx="4">
                  <c:v>в школе</c:v>
                </c:pt>
                <c:pt idx="5">
                  <c:v>с друзьями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0.77000000000000035</c:v>
                </c:pt>
                <c:pt idx="1">
                  <c:v>7.0000000000000021E-2</c:v>
                </c:pt>
                <c:pt idx="2">
                  <c:v>0.05</c:v>
                </c:pt>
                <c:pt idx="3">
                  <c:v>1.0000000000000005E-2</c:v>
                </c:pt>
                <c:pt idx="4">
                  <c:v>7.0000000000000021E-2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65552224966457"/>
          <c:y val="4.9353960671036576E-2"/>
          <c:w val="0.77344477750335472"/>
          <c:h val="0.7412031996444842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дома</c:v>
                </c:pt>
                <c:pt idx="1">
                  <c:v>в столовой</c:v>
                </c:pt>
                <c:pt idx="2">
                  <c:v>на уроках</c:v>
                </c:pt>
                <c:pt idx="3">
                  <c:v>в школе</c:v>
                </c:pt>
                <c:pt idx="4">
                  <c:v>с друзьями</c:v>
                </c:pt>
                <c:pt idx="5">
                  <c:v>с однокл</c:v>
                </c:pt>
                <c:pt idx="6">
                  <c:v>с кл.рук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0.75000000000000022</c:v>
                </c:pt>
                <c:pt idx="1">
                  <c:v>6.0000000000000019E-2</c:v>
                </c:pt>
                <c:pt idx="2">
                  <c:v>6.0000000000000019E-2</c:v>
                </c:pt>
                <c:pt idx="3">
                  <c:v>8.0000000000000029E-2</c:v>
                </c:pt>
                <c:pt idx="4">
                  <c:v>1.0000000000000004E-2</c:v>
                </c:pt>
                <c:pt idx="5">
                  <c:v>1.0000000000000004E-2</c:v>
                </c:pt>
                <c:pt idx="6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1.6666666666666701E-2"/>
                  <c:y val="3.1250000000000058E-3"/>
                </c:manualLayout>
              </c:layout>
              <c:showVal val="1"/>
            </c:dLbl>
            <c:dLbl>
              <c:idx val="1"/>
              <c:layout>
                <c:manualLayout>
                  <c:x val="4.1666666666666683E-3"/>
                  <c:y val="-6.5624999999999947E-2"/>
                </c:manualLayout>
              </c:layout>
              <c:showVal val="1"/>
            </c:dLbl>
            <c:dLbl>
              <c:idx val="2"/>
              <c:layout>
                <c:manualLayout>
                  <c:x val="2.0833333333333398E-3"/>
                  <c:y val="-8.4375000000000006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5.6249999999999946E-2"/>
                </c:manualLayout>
              </c:layout>
              <c:showVal val="1"/>
            </c:dLbl>
            <c:dLbl>
              <c:idx val="4"/>
              <c:layout>
                <c:manualLayout>
                  <c:x val="-2.0833333333332591E-3"/>
                  <c:y val="-6.5625000000000058E-2"/>
                </c:manualLayout>
              </c:layout>
              <c:showVal val="1"/>
            </c:dLbl>
            <c:dLbl>
              <c:idx val="5"/>
              <c:layout>
                <c:manualLayout>
                  <c:x val="-4.1666666666666683E-3"/>
                  <c:y val="-4.687500000000005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дома</c:v>
                </c:pt>
                <c:pt idx="1">
                  <c:v>в столовой</c:v>
                </c:pt>
                <c:pt idx="2">
                  <c:v>на уроках</c:v>
                </c:pt>
                <c:pt idx="3">
                  <c:v>в школе</c:v>
                </c:pt>
                <c:pt idx="4">
                  <c:v>с друзьями</c:v>
                </c:pt>
                <c:pt idx="5">
                  <c:v>с однокл</c:v>
                </c:pt>
                <c:pt idx="6">
                  <c:v>с кл.рук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0.84000000000000019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8.0000000000000029E-2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дома</c:v>
                </c:pt>
                <c:pt idx="1">
                  <c:v>в столовой</c:v>
                </c:pt>
                <c:pt idx="2">
                  <c:v>на уроках</c:v>
                </c:pt>
                <c:pt idx="3">
                  <c:v>в школе</c:v>
                </c:pt>
                <c:pt idx="4">
                  <c:v>с друзьями</c:v>
                </c:pt>
                <c:pt idx="5">
                  <c:v>с однокл</c:v>
                </c:pt>
                <c:pt idx="6">
                  <c:v>с кл.рук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>
                  <c:v>0.77000000000000024</c:v>
                </c:pt>
                <c:pt idx="1">
                  <c:v>7.0000000000000021E-2</c:v>
                </c:pt>
                <c:pt idx="2">
                  <c:v>1.0000000000000004E-2</c:v>
                </c:pt>
                <c:pt idx="3">
                  <c:v>7.0000000000000021E-2</c:v>
                </c:pt>
                <c:pt idx="4">
                  <c:v>3.0000000000000002E-2</c:v>
                </c:pt>
                <c:pt idx="5" formatCode="General">
                  <c:v>0</c:v>
                </c:pt>
                <c:pt idx="6">
                  <c:v>0.05</c:v>
                </c:pt>
              </c:numCache>
            </c:numRef>
          </c:val>
        </c:ser>
        <c:axId val="107534592"/>
        <c:axId val="107692032"/>
      </c:barChart>
      <c:catAx>
        <c:axId val="1075345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10000"/>
                  </a:schemeClr>
                </a:solidFill>
              </a:defRPr>
            </a:pPr>
            <a:endParaRPr lang="ru-RU"/>
          </a:p>
        </c:txPr>
        <c:crossAx val="107692032"/>
        <c:crosses val="autoZero"/>
        <c:auto val="1"/>
        <c:lblAlgn val="ctr"/>
        <c:lblOffset val="100"/>
      </c:catAx>
      <c:valAx>
        <c:axId val="107692032"/>
        <c:scaling>
          <c:orientation val="minMax"/>
        </c:scaling>
        <c:axPos val="l"/>
        <c:majorGridlines/>
        <c:numFmt formatCode="0%" sourceLinked="1"/>
        <c:tickLblPos val="nextTo"/>
        <c:crossAx val="107534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8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когда иду в школу</c:v>
                </c:pt>
                <c:pt idx="1">
                  <c:v>в столовой</c:v>
                </c:pt>
                <c:pt idx="2">
                  <c:v>с кл рук</c:v>
                </c:pt>
                <c:pt idx="3">
                  <c:v> на уроках</c:v>
                </c:pt>
                <c:pt idx="4">
                  <c:v>в школе</c:v>
                </c:pt>
                <c:pt idx="5">
                  <c:v>с учителями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9.0000000000000024E-2</c:v>
                </c:pt>
                <c:pt idx="1">
                  <c:v>0.34</c:v>
                </c:pt>
                <c:pt idx="2">
                  <c:v>3.0000000000000002E-2</c:v>
                </c:pt>
                <c:pt idx="3">
                  <c:v>0.28000000000000008</c:v>
                </c:pt>
                <c:pt idx="4">
                  <c:v>0.05</c:v>
                </c:pt>
                <c:pt idx="5">
                  <c:v>0.21000000000000005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в столовой</c:v>
                </c:pt>
                <c:pt idx="1">
                  <c:v>на уроках</c:v>
                </c:pt>
                <c:pt idx="2">
                  <c:v>с учителями</c:v>
                </c:pt>
                <c:pt idx="3">
                  <c:v>с кл.рук</c:v>
                </c:pt>
                <c:pt idx="4">
                  <c:v>когда иду в школу</c:v>
                </c:pt>
                <c:pt idx="5">
                  <c:v>в школе</c:v>
                </c:pt>
                <c:pt idx="6">
                  <c:v>нигде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0.39000000000000007</c:v>
                </c:pt>
                <c:pt idx="1">
                  <c:v>0.1</c:v>
                </c:pt>
                <c:pt idx="2">
                  <c:v>4.0000000000000008E-2</c:v>
                </c:pt>
                <c:pt idx="3">
                  <c:v>0.14000000000000001</c:v>
                </c:pt>
                <c:pt idx="4">
                  <c:v>0.15000000000000002</c:v>
                </c:pt>
                <c:pt idx="5">
                  <c:v>0.1</c:v>
                </c:pt>
                <c:pt idx="6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dLbls>
            <c:dLbl>
              <c:idx val="0"/>
              <c:layout>
                <c:manualLayout>
                  <c:x val="1.6666666666666701E-2"/>
                  <c:y val="3.1250000000000067E-3"/>
                </c:manualLayout>
              </c:layout>
              <c:showVal val="1"/>
            </c:dLbl>
            <c:dLbl>
              <c:idx val="1"/>
              <c:layout>
                <c:manualLayout>
                  <c:x val="-9.2097138779452265E-4"/>
                  <c:y val="-1.1538347591008406E-2"/>
                </c:manualLayout>
              </c:layout>
              <c:showVal val="1"/>
            </c:dLbl>
            <c:dLbl>
              <c:idx val="2"/>
              <c:layout>
                <c:manualLayout>
                  <c:x val="3.7792275217283658E-3"/>
                  <c:y val="-4.4209902603414425E-3"/>
                </c:manualLayout>
              </c:layout>
              <c:showVal val="1"/>
            </c:dLbl>
            <c:dLbl>
              <c:idx val="3"/>
              <c:layout>
                <c:manualLayout>
                  <c:x val="8.4791593669079884E-3"/>
                  <c:y val="-2.1634633188905043E-3"/>
                </c:manualLayout>
              </c:layout>
              <c:showVal val="1"/>
            </c:dLbl>
            <c:dLbl>
              <c:idx val="4"/>
              <c:layout>
                <c:manualLayout>
                  <c:x val="4.7000653773512403E-3"/>
                  <c:y val="-4.4835758989741998E-3"/>
                </c:manualLayout>
              </c:layout>
              <c:showVal val="1"/>
            </c:dLbl>
            <c:dLbl>
              <c:idx val="5"/>
              <c:layout>
                <c:manualLayout>
                  <c:x val="9.4002642868741097E-3"/>
                  <c:y val="9.563196681850164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в столовой</c:v>
                </c:pt>
                <c:pt idx="1">
                  <c:v>на уроках</c:v>
                </c:pt>
                <c:pt idx="2">
                  <c:v>с учителями</c:v>
                </c:pt>
                <c:pt idx="3">
                  <c:v>с кл.рук</c:v>
                </c:pt>
                <c:pt idx="4">
                  <c:v>когда иду в школу</c:v>
                </c:pt>
                <c:pt idx="5">
                  <c:v>в школе</c:v>
                </c:pt>
                <c:pt idx="6">
                  <c:v>нигде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0.49000000000000005</c:v>
                </c:pt>
                <c:pt idx="1">
                  <c:v>0.32000000000000006</c:v>
                </c:pt>
                <c:pt idx="2">
                  <c:v>7.0000000000000021E-2</c:v>
                </c:pt>
                <c:pt idx="3">
                  <c:v>6.0000000000000005E-2</c:v>
                </c:pt>
                <c:pt idx="4">
                  <c:v>2.0000000000000004E-2</c:v>
                </c:pt>
                <c:pt idx="5">
                  <c:v>1.0000000000000002E-2</c:v>
                </c:pt>
                <c:pt idx="6">
                  <c:v>3.0000000000000002E-2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в столовой</c:v>
                </c:pt>
                <c:pt idx="1">
                  <c:v>на уроках</c:v>
                </c:pt>
                <c:pt idx="2">
                  <c:v>с учителями</c:v>
                </c:pt>
                <c:pt idx="3">
                  <c:v>с кл.рук</c:v>
                </c:pt>
                <c:pt idx="4">
                  <c:v>когда иду в школу</c:v>
                </c:pt>
                <c:pt idx="5">
                  <c:v>в школе</c:v>
                </c:pt>
                <c:pt idx="6">
                  <c:v>нигде</c:v>
                </c:pt>
              </c:strCache>
            </c:strRef>
          </c:cat>
          <c:val>
            <c:numRef>
              <c:f>Лист1!$D$2:$D$8</c:f>
              <c:numCache>
                <c:formatCode>0%</c:formatCode>
                <c:ptCount val="7"/>
                <c:pt idx="0">
                  <c:v>0.34</c:v>
                </c:pt>
                <c:pt idx="1">
                  <c:v>0.28000000000000008</c:v>
                </c:pt>
                <c:pt idx="2">
                  <c:v>0.21000000000000002</c:v>
                </c:pt>
                <c:pt idx="3">
                  <c:v>3.0000000000000002E-2</c:v>
                </c:pt>
                <c:pt idx="4">
                  <c:v>9.0000000000000011E-2</c:v>
                </c:pt>
                <c:pt idx="5">
                  <c:v>0.05</c:v>
                </c:pt>
              </c:numCache>
            </c:numRef>
          </c:val>
        </c:ser>
        <c:axId val="107868928"/>
        <c:axId val="107870464"/>
      </c:barChart>
      <c:catAx>
        <c:axId val="1078689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10000"/>
                  </a:schemeClr>
                </a:solidFill>
              </a:defRPr>
            </a:pPr>
            <a:endParaRPr lang="ru-RU"/>
          </a:p>
        </c:txPr>
        <c:crossAx val="107870464"/>
        <c:crosses val="autoZero"/>
        <c:auto val="1"/>
        <c:lblAlgn val="ctr"/>
        <c:lblOffset val="100"/>
      </c:catAx>
      <c:valAx>
        <c:axId val="107870464"/>
        <c:scaling>
          <c:orientation val="minMax"/>
        </c:scaling>
        <c:axPos val="l"/>
        <c:majorGridlines/>
        <c:numFmt formatCode="0%" sourceLinked="1"/>
        <c:tickLblPos val="nextTo"/>
        <c:crossAx val="107868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3C743-4FB5-4596-812D-0C23B6F1592A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CD3CE-8602-43DE-A4CF-9E6BFBEC9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5804E0-D4DF-49E4-A883-29D39DE2D700}" type="slidenum">
              <a:rPr lang="ru-RU"/>
              <a:pPr/>
              <a:t>23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b="1" smtClean="0"/>
              <a:t>Используемая литература:</a:t>
            </a:r>
            <a:r>
              <a:rPr lang="ru-RU" i="1" smtClean="0"/>
              <a:t> Лашина О. Ваш ребенок – пятиклассник. Занятия родительского клуба  // Школьный психолог. Прил.к газ. Первое сентября. – 2006. - № 13.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2E54-8C28-4E51-B046-601BC0FE0408}" type="datetimeFigureOut">
              <a:rPr lang="ru-RU" smtClean="0"/>
              <a:pPr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6070-344E-4DFA-8330-D7E3F368D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"Адаптация пятиклассников 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к новым условиям учёбы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85926"/>
            <a:ext cx="4943472" cy="398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6237312"/>
            <a:ext cx="892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Выступление психолога  Олесовой М.А. по результатам КОК в 5 классах на педсовете.   Ноябрь 2015.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39552" y="260648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39552" y="332656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39552" y="332656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39552" y="260648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Эмоциональное состояние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«Лучше всего»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857232"/>
          <a:ext cx="78581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99592" y="980728"/>
          <a:ext cx="748883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31640" y="33265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Эмоциональное состояние  «Лучше всего»  в сравнении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85728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Эмоциональное состояние </a:t>
            </a:r>
          </a:p>
          <a:p>
            <a:pPr algn="ctr"/>
            <a:r>
              <a:rPr lang="ru-RU" sz="2400" b="1" dirty="0" smtClean="0"/>
              <a:t>«Хуже всего»</a:t>
            </a:r>
            <a:endParaRPr lang="ru-RU" sz="24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85786" y="857232"/>
          <a:ext cx="785818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27584" y="980728"/>
          <a:ext cx="748883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31640" y="332656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Эмоциональное состояние  «Хуже  всего»  в сравнении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r" eaLnBrk="1" hangingPunct="1"/>
            <a:r>
              <a:rPr lang="ru-RU" b="1" dirty="0" smtClean="0">
                <a:solidFill>
                  <a:srgbClr val="00B050"/>
                </a:solidFill>
              </a:rPr>
              <a:t>Чем можно помочь?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428736"/>
            <a:ext cx="8229600" cy="507209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Первое условие школьного успеха пятиклассника —</a:t>
            </a:r>
            <a:r>
              <a:rPr lang="ru-RU" sz="2000" b="1" dirty="0" smtClean="0"/>
              <a:t> безусловное принятие ребенка, несмотря на те неудачи, с которыми он уже столкнулся или может столкнуться.</a:t>
            </a:r>
            <a:r>
              <a:rPr lang="ru-RU" sz="2000" dirty="0" smtClean="0"/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Если вас, что-то беспокоит в поведении ребенка, постарайтесь, как можно скорее встретиться и обсудить это с классным руководителем или психологом.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Если в семье произошли какие то события, повлиявшие на психологическое состояние ребенка (развод, отъезд в долгую командировку кого-то из родителей, рождение еще одного ребенка) сообщите об этом классному руководителю.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Проявляйте интерес к школьным делам, обсуждайте сложные ситуации, вместе ищите выход из конфликтов. Неформальное общение со своим ребенком после прошедшего школьного дня.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Помогите ребенку выучить имена новых учителей.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Не следует сразу ослаблять контроль за учебной деятельностью ребенка, если в период начальной школы он привык к вашему контролю.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 smtClean="0"/>
              <a:t>Приучайте его к самостоятельности постепенно.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5889"/>
            <a:ext cx="1477989" cy="124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39783"/>
          </a:xfrm>
        </p:spPr>
        <p:txBody>
          <a:bodyPr/>
          <a:lstStyle/>
          <a:p>
            <a:pPr algn="r" eaLnBrk="1" hangingPunct="1"/>
            <a:r>
              <a:rPr lang="ru-RU" b="1" dirty="0" smtClean="0">
                <a:solidFill>
                  <a:srgbClr val="00B050"/>
                </a:solidFill>
              </a:rPr>
              <a:t>Чем можно помочь?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4423"/>
            <a:ext cx="8229600" cy="538322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Обязательное знакомство с его одноклассниками и возможность общения ребят после школы.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Недопустимость физических мер воздействия, запугивания, критики в адрес ребенка, особенно в присутствии других людей (бабушек, дедушек, сверстников).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Исключение таких мер наказания, как лишение удовольствий, физические и психические наказания.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Учет темперамента ребенка в период адаптации к школьному обучению. Медлительные и малообщительные дети гораздо труднее привыкают к классу, быстро теряют к нему интерес, если чувствуют со стороны взрослых и сверстников насилие, сарказм и жестокость.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Предоставление ребенку самостоятельности в учебной работе и организация обоснованного контроля за его учебной деятельностью.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Поощрение ребенка, и не только за учебные успехи. Моральное стимулирование достижений ребенка.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Основными помощниками родителей в сложных ситуациях являются терпение, внимание и понимание. Постарайтесь создать благоприятный климат в семье для ребенка.</a:t>
            </a:r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8913"/>
            <a:ext cx="1643074" cy="1096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Возрастные особенности младшего подростка: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85860"/>
            <a:ext cx="8501122" cy="403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потребность в достойном положении в коллективе сверстников, в семье;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повышенная утомляемость;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стремление обзавестись верным другом;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стремление избежать изоляции, как в классе, так и в малом коллективе;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повышенный интерес к вопросу о “соотношении сил” в классе;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стремление уйти  от всего подчеркнуто детского;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отсутствие авторитета возраста;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восприимчивость к промахам учителей;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переоценка своих возможностей, реализация которых предполагается в отдаленном будущем;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отсутствие адаптации к неудачам;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отсутствие адаптации к положению “худшего”;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ярко выраженная эмоциональность;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требовательность к соответствию слова делу;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повышенный интерес к спорту;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увлечение коллекционированием, увлечение музыкой и киноискусством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r" eaLnBrk="1" hangingPunct="1"/>
            <a:r>
              <a:rPr lang="ru-RU" b="1" dirty="0" smtClean="0">
                <a:solidFill>
                  <a:srgbClr val="00B050"/>
                </a:solidFill>
              </a:rPr>
              <a:t>Чем можно помочь?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Создавайте условия для развития</a:t>
            </a:r>
            <a:r>
              <a:rPr lang="ru-RU" sz="2200" dirty="0" smtClean="0"/>
              <a:t> самостоятельности в поведении ребенка. У пятиклассника непременно должны быть домашние обязанности, за выполнение которых он несет ответственность.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Несмотря на кажущуюся взрослость,</a:t>
            </a:r>
            <a:r>
              <a:rPr lang="ru-RU" sz="2200" dirty="0" smtClean="0"/>
              <a:t> пятиклассник нуждается в ненавязчивом контроле со стороны родителей, поскольку не всегда может сам сориентироваться в новых требованиях школьной жизни.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Для пятиклассника учитель</a:t>
            </a:r>
            <a:r>
              <a:rPr lang="ru-RU" sz="2200" dirty="0" smtClean="0"/>
              <a:t> – уже не такой непререкаемый авторитет, как раньше, в адрес учителей могут звучать критические замечания. Важно обсудить с ребенком причины его недовольства, поддерживая при этом авторитет учителя.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Пятикласснику уже не так интересна учеба</a:t>
            </a:r>
            <a:r>
              <a:rPr lang="ru-RU" sz="2200" dirty="0" smtClean="0"/>
              <a:t> сама по себе, многим в школе интересно бывать потому, что там много друзей. Важно, чтобы у ребенка была возможность обсудить свои школьные дела, учебу и отношения с друзьями в семье, с родителями. 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115889"/>
            <a:ext cx="2000263" cy="131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Слова, которые поддерживают и которые разрушают его веру в себя: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Слова поддержки: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Зная тебя, я уверен, что ты все сделал, хорошо.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Ты делаешь это очень хорошо.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У тебя есть некоторые соображения по этому поводу? Готов ли ты начать?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Это серьезный вызов. Но я уверен. Что ты готов к нему.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240212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FF3300"/>
                </a:solidFill>
              </a:rPr>
              <a:t>Слова разочарования:</a:t>
            </a:r>
          </a:p>
          <a:p>
            <a:pPr eaLnBrk="1" hangingPunct="1">
              <a:lnSpc>
                <a:spcPct val="80000"/>
              </a:lnSpc>
            </a:pPr>
            <a:endParaRPr lang="ru-RU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Зная тебя и твои способности. Я думаю. Ты смог бы сделать это гораздо лучше.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Эта идея никогда не сможет быть реализована.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Это для тебя слишком трудно, поэтому я сам это сделаю.</a:t>
            </a:r>
          </a:p>
        </p:txBody>
      </p:sp>
      <p:pic>
        <p:nvPicPr>
          <p:cNvPr id="20485" name="Picture 5" descr="super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000636"/>
            <a:ext cx="1857388" cy="167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274638"/>
            <a:ext cx="7186634" cy="13684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rgbClr val="00B050"/>
                </a:solidFill>
              </a:rPr>
              <a:t>Способы преодоления тревожности: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Не сравнивайте ребенка с окружающими.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Доверяйте ребенку.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Чаще хвалите его, но так, чтобы он знал, за что.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Демонстрируйте образцы уверенного поведения, будьте во всем примером ребенку.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Не предъявляйте к ребенку завышенных требований.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Будьте последовательны в воспитании ребенка. Не запрещайте без всяких причин того, что разрешали раньше.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Старайтесь делать ребенку меньше замечаний.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Используйте наказание лишь в крайних случаях.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Не унижайте ребенка, наказывая его.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Общаясь с ребенком, не подрывайте авторитет других значимых взрослых людей. Например, нельзя говорить ребенку: «Много ваша учительница понимает, лучше меня слушай!».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Помогите ему найти дело по душе.</a:t>
            </a:r>
          </a:p>
        </p:txBody>
      </p:sp>
      <p:pic>
        <p:nvPicPr>
          <p:cNvPr id="21508" name="Picture 4" descr="lands0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88913"/>
            <a:ext cx="1643074" cy="15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85918" y="2349500"/>
            <a:ext cx="5113357" cy="3657600"/>
          </a:xfrm>
        </p:spPr>
      </p:pic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1692275" y="188913"/>
            <a:ext cx="5329238" cy="19446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Желаю 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успехов!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02339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5888"/>
            <a:ext cx="23558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14678" y="285728"/>
            <a:ext cx="5643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Какими должны быть пятиклассники?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928800"/>
            <a:ext cx="8429684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Пятиклассники должны:</a:t>
            </a:r>
          </a:p>
          <a:p>
            <a:pPr>
              <a:lnSpc>
                <a:spcPct val="80000"/>
              </a:lnSpc>
            </a:pP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уметь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общаться с одноклассниками, иметь свое мнение и формировать его с учетом мнения других, уметь поддерживать отношения;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уметь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правильно распределять и планировать свое время, проявлять самостоятельность в своих делах и в случае необходимости обещаться за помощью взрослых;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стараться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учиться, стремиться овладевать знаниями, уметь заниматься самостоятельно;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уметь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дружить, иметь постоянного друга, общаться с мальчиками и девочками, самостоятельно разрешать возникающие конфликты;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иметь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постоянные обязанности дома, выполнять их без напоминания, помогать родителям;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уметь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общаться с продавцом, врачом и т. д.;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уметь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предвидеть последствия своих действий, делать безопасный, правильный выбор.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357166"/>
            <a:ext cx="58579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Критерии готовности к обучению в средней школе: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7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 smtClean="0"/>
              <a:t> сформированность основных компонентов учебной деятельности, успешное усвоение программного материала;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endParaRPr lang="ru-RU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 smtClean="0"/>
              <a:t> новообразования младшего школьного возраста – произвольность, рефлексия, мышление в понятиях (в соответствующих возрасту формах);</a:t>
            </a:r>
          </a:p>
          <a:p>
            <a:pPr algn="just">
              <a:lnSpc>
                <a:spcPct val="90000"/>
              </a:lnSpc>
            </a:pPr>
            <a:endParaRPr lang="ru-RU" sz="2800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dirty="0" smtClean="0"/>
              <a:t> качественно иной, более «взрослый» тип взаимоотношений с учителями и одноклассниками.</a:t>
            </a:r>
          </a:p>
        </p:txBody>
      </p:sp>
      <p:pic>
        <p:nvPicPr>
          <p:cNvPr id="4" name="Picture 4" descr="J02339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5888"/>
            <a:ext cx="23558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71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Сравнительная таблица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42" descr="SC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85729"/>
            <a:ext cx="1973246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1500174"/>
          <a:ext cx="6500857" cy="3995547"/>
        </p:xfrm>
        <a:graphic>
          <a:graphicData uri="http://schemas.openxmlformats.org/drawingml/2006/table">
            <a:tbl>
              <a:tblPr/>
              <a:tblGrid>
                <a:gridCol w="668886"/>
                <a:gridCol w="2833332"/>
                <a:gridCol w="2998639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– 9 предметов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– 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предметов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– 22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– 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– 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10– 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357166"/>
            <a:ext cx="59293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Возникающие проблемы: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000108"/>
            <a:ext cx="678661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очень много разных учителей;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непривычное расписание;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много новых кабинетов;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новые дети в классе;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новый классный руководитель;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проблемы со старшеклассниками;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возросший темп работы;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возросший объем работ в классе и </a:t>
            </a:r>
            <a:r>
              <a:rPr lang="ru-RU" sz="2000" dirty="0" err="1" smtClean="0"/>
              <a:t>д</a:t>
            </a:r>
            <a:r>
              <a:rPr lang="ru-RU" sz="2000" dirty="0" smtClean="0"/>
              <a:t>/</a:t>
            </a:r>
            <a:r>
              <a:rPr lang="ru-RU" sz="2000" dirty="0" err="1" smtClean="0"/>
              <a:t>з</a:t>
            </a:r>
            <a:r>
              <a:rPr lang="ru-RU" sz="2000" dirty="0" smtClean="0"/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рассогласованность, даже противоречивость требований  отдельных педагогов;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ослабление или отсутствие контроля;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необходимость на каждом уроке приспосабливаться к своеобразному темпу, особенностям речи учителей; 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несамостоятельность в работе с текстами;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слабое развитие навыков самостоятельной работы;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своеобразие подросткового возраста.  </a:t>
            </a:r>
          </a:p>
        </p:txBody>
      </p:sp>
      <p:pic>
        <p:nvPicPr>
          <p:cNvPr id="6" name="Picture 8" descr="PE0228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929066"/>
            <a:ext cx="200026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Признаки успешной адаптации: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/>
              <a:t> удовлетворенность ребенка процессом обучения;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/>
              <a:t> ребенок легко справляется с программой;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/>
              <a:t> 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/>
              <a:t> удовлетворенность межличностными отношениями – с одноклассниками и учителем.</a:t>
            </a:r>
          </a:p>
        </p:txBody>
      </p:sp>
      <p:pic>
        <p:nvPicPr>
          <p:cNvPr id="4" name="Picture 3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214950"/>
            <a:ext cx="25146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Признаки дезадаптации: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" name="Picture 4" descr="people18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5728"/>
            <a:ext cx="115093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57158" y="1500174"/>
            <a:ext cx="8429684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Усталый, утомлённый внешний вид ребёнка.</a:t>
            </a:r>
          </a:p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Нежелание ребёнка делиться своими впечатлениями о проведённом дне.</a:t>
            </a:r>
          </a:p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Стремление отвлечь взрослого от школьных событий, переключить внимание на другие темы.</a:t>
            </a:r>
          </a:p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Нежелания выполнять домашние задания.</a:t>
            </a:r>
          </a:p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Негативные характеристики в адрес школы, учителей, одноклассников.</a:t>
            </a:r>
          </a:p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Жалобы на те или иные события, связанные со школой.</a:t>
            </a:r>
          </a:p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Беспокойный сон.</a:t>
            </a:r>
          </a:p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Трудности утреннего пробуждения, вялость.</a:t>
            </a:r>
          </a:p>
          <a:p>
            <a:pPr marL="609600" indent="-60960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Постоянные жалобы на плохое самочувствие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14290"/>
            <a:ext cx="75724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Возможные реакции: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42984"/>
            <a:ext cx="8215370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/>
              <a:t> Интеллектуальная</a:t>
            </a:r>
            <a:r>
              <a:rPr lang="ru-RU" sz="2800" dirty="0" smtClean="0"/>
              <a:t> - нарушение интеллектуальной деятельности. Отставание в развитии от сверстников.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/>
              <a:t> Поведенческая</a:t>
            </a:r>
            <a:r>
              <a:rPr lang="ru-RU" sz="2800" dirty="0" smtClean="0"/>
              <a:t> - несоответствие поведения ребёнка правовым и моральным нормам (агрессивность, асоциальное поведение).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/>
              <a:t> Коммуникативная </a:t>
            </a:r>
            <a:r>
              <a:rPr lang="ru-RU" sz="2800" dirty="0" smtClean="0"/>
              <a:t>- затруднения в общении со сверстниками и взрослыми.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/>
              <a:t> Соматическая</a:t>
            </a:r>
            <a:r>
              <a:rPr lang="ru-RU" sz="2800" dirty="0" smtClean="0"/>
              <a:t> - отклонения в здоровье ребёнка.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/>
              <a:t> Эмоциональная</a:t>
            </a:r>
            <a:r>
              <a:rPr lang="ru-RU" sz="2800" dirty="0" smtClean="0"/>
              <a:t> - эмоциональные трудности, тревоги по поводу переживания проблем в школе.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1249</Words>
  <Application>Microsoft Office PowerPoint</Application>
  <PresentationFormat>Экран (4:3)</PresentationFormat>
  <Paragraphs>159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"Адаптация пятиклассников  к новым условиям учёбы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Чем можно помочь?</vt:lpstr>
      <vt:lpstr>Чем можно помочь?</vt:lpstr>
      <vt:lpstr>Чем можно помочь?</vt:lpstr>
      <vt:lpstr>Слова, которые поддерживают и которые разрушают его веру в себя:</vt:lpstr>
      <vt:lpstr>Способы преодоления тревожности: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"Адаптация пятиклассников  к новым условиям учёбы</dc:title>
  <dc:creator>Школа№20</dc:creator>
  <cp:lastModifiedBy>Психолог</cp:lastModifiedBy>
  <cp:revision>197</cp:revision>
  <dcterms:created xsi:type="dcterms:W3CDTF">2011-10-11T23:51:29Z</dcterms:created>
  <dcterms:modified xsi:type="dcterms:W3CDTF">2016-11-21T04:07:04Z</dcterms:modified>
</cp:coreProperties>
</file>